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92" r:id="rId3"/>
    <p:sldId id="265" r:id="rId4"/>
    <p:sldId id="258" r:id="rId5"/>
    <p:sldId id="269" r:id="rId6"/>
    <p:sldId id="270" r:id="rId7"/>
    <p:sldId id="271" r:id="rId8"/>
    <p:sldId id="272" r:id="rId9"/>
    <p:sldId id="273" r:id="rId10"/>
    <p:sldId id="275" r:id="rId11"/>
    <p:sldId id="277" r:id="rId12"/>
    <p:sldId id="268" r:id="rId13"/>
    <p:sldId id="279" r:id="rId14"/>
    <p:sldId id="280" r:id="rId15"/>
    <p:sldId id="281" r:id="rId16"/>
    <p:sldId id="260" r:id="rId17"/>
    <p:sldId id="282" r:id="rId18"/>
    <p:sldId id="283" r:id="rId19"/>
    <p:sldId id="284" r:id="rId20"/>
    <p:sldId id="259" r:id="rId21"/>
    <p:sldId id="261" r:id="rId22"/>
    <p:sldId id="285" r:id="rId23"/>
    <p:sldId id="286" r:id="rId24"/>
    <p:sldId id="262" r:id="rId25"/>
    <p:sldId id="264" r:id="rId26"/>
    <p:sldId id="293" r:id="rId27"/>
    <p:sldId id="294" r:id="rId28"/>
    <p:sldId id="295" r:id="rId29"/>
    <p:sldId id="296" r:id="rId30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6" autoAdjust="0"/>
    <p:restoredTop sz="94007" autoAdjust="0"/>
  </p:normalViewPr>
  <p:slideViewPr>
    <p:cSldViewPr snapToGrid="0" showGuides="1">
      <p:cViewPr varScale="1">
        <p:scale>
          <a:sx n="101" d="100"/>
          <a:sy n="101" d="100"/>
        </p:scale>
        <p:origin x="126" y="600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EC784-C0B9-4577-84F6-EF3E02AE5E59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293C4-E360-4D57-8012-EF990337593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781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293C4-E360-4D57-8012-EF990337593D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0818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国勢調査、農業センサス、経済センサス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293C4-E360-4D57-8012-EF990337593D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0863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 smtClean="0"/>
              <a:t>※</a:t>
            </a:r>
            <a:r>
              <a:rPr lang="ja-JP" altLang="en-US" dirty="0" smtClean="0"/>
              <a:t>測地系は</a:t>
            </a:r>
            <a:r>
              <a:rPr lang="en-US" altLang="ja-JP" dirty="0" smtClean="0"/>
              <a:t>WGS84</a:t>
            </a:r>
            <a:r>
              <a:rPr lang="ja-JP" altLang="en-US" dirty="0" smtClean="0"/>
              <a:t>を使用している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293C4-E360-4D57-8012-EF990337593D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722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nlftp.mlit.go.jp/ksj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biodic.go.jp/J-IBIS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afs.or.jp/emedia/Cen2010/C2010.htm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www.e-stat.go.jp/SG1/estat/eStatTopPortal.d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kirimura.com/mmm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2.wagamachi-guide.com/tsukuba/top.asp?agreekey=310121A181A2C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://citydata.jp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si.go.jp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gd.gsi.go.jp/download/menu.ph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0" y="2524558"/>
            <a:ext cx="91165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ja-JP" sz="4000" dirty="0" smtClean="0"/>
              <a:t>７</a:t>
            </a:r>
            <a:r>
              <a:rPr lang="en-US" altLang="ja-JP" sz="4000" dirty="0" smtClean="0"/>
              <a:t>.</a:t>
            </a:r>
            <a:r>
              <a:rPr lang="ja-JP" altLang="ja-JP" sz="4000" dirty="0" smtClean="0"/>
              <a:t> </a:t>
            </a:r>
            <a:r>
              <a:rPr lang="ja-JP" altLang="ja-JP" sz="4000" dirty="0"/>
              <a:t>既存データの地図データと属性データ</a:t>
            </a:r>
          </a:p>
        </p:txBody>
      </p:sp>
    </p:spTree>
    <p:extLst>
      <p:ext uri="{BB962C8B-B14F-4D97-AF65-F5344CB8AC3E}">
        <p14:creationId xmlns:p14="http://schemas.microsoft.com/office/powerpoint/2010/main" val="103520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025" y="276225"/>
            <a:ext cx="5638800" cy="437585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926496"/>
            <a:ext cx="6038850" cy="3257550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1447800" y="485775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924800" y="3401062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492444" y="2202721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④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492444" y="5029837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⑤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991225" y="537654"/>
            <a:ext cx="3152775" cy="1388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①　ファイルを開き、新規プロジェクト作成をクリック</a:t>
            </a:r>
            <a:endParaRPr kumimoji="1" lang="en-US" altLang="ja-JP" b="1" dirty="0" smtClean="0"/>
          </a:p>
          <a:p>
            <a:r>
              <a:rPr lang="ja-JP" altLang="en-US" b="1" dirty="0" smtClean="0"/>
              <a:t>②　追加からダウンロードしたファイルを選択</a:t>
            </a:r>
            <a:endParaRPr lang="en-US" altLang="ja-JP" b="1" dirty="0" smtClean="0"/>
          </a:p>
          <a:p>
            <a:r>
              <a:rPr kumimoji="1" lang="ja-JP" altLang="en-US" b="1" dirty="0" smtClean="0"/>
              <a:t>③　保存先フォルダを作成し、指定する</a:t>
            </a:r>
            <a:endParaRPr kumimoji="1" lang="en-US" altLang="ja-JP" b="1" dirty="0" smtClean="0"/>
          </a:p>
          <a:p>
            <a:r>
              <a:rPr lang="ja-JP" altLang="en-US" b="1" dirty="0" smtClean="0"/>
              <a:t>④　</a:t>
            </a:r>
            <a:r>
              <a:rPr lang="en-US" altLang="ja-JP" b="1" dirty="0" smtClean="0"/>
              <a:t>OK</a:t>
            </a:r>
            <a:r>
              <a:rPr lang="ja-JP" altLang="en-US" b="1" dirty="0" smtClean="0"/>
              <a:t>をクリック</a:t>
            </a:r>
            <a:endParaRPr kumimoji="1" lang="ja-JP" altLang="en-US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517325" y="5184046"/>
            <a:ext cx="6109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 smtClean="0"/>
              <a:t>しばらくすると、データが表示される</a:t>
            </a:r>
            <a:endParaRPr lang="en-US" altLang="ja-JP" sz="1600" b="1" dirty="0" smtClean="0"/>
          </a:p>
          <a:p>
            <a:pPr algn="ctr"/>
            <a:r>
              <a:rPr lang="ja-JP" altLang="en-US" sz="1600" b="1" dirty="0" smtClean="0"/>
              <a:t>（読み込むデータの量によってフリーズすることがあるので注意する）</a:t>
            </a:r>
            <a:endParaRPr kumimoji="1" lang="ja-JP" altLang="en-US" sz="16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2971800" y="2895600"/>
            <a:ext cx="4165600" cy="697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554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8229" y="104775"/>
            <a:ext cx="3924300" cy="3149282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225" y="-5239"/>
            <a:ext cx="4800600" cy="39624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131348" y="685800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093748" y="104775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925649" y="258984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③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315085" y="573504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④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902019" y="104775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⑦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8902019" y="3360231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⑥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-42" y="3770832"/>
            <a:ext cx="5216493" cy="18210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①エクスポートをクリック</a:t>
            </a:r>
            <a:endParaRPr kumimoji="1" lang="en-US" altLang="ja-JP" b="1" dirty="0" smtClean="0"/>
          </a:p>
          <a:p>
            <a:r>
              <a:rPr lang="ja-JP" altLang="en-US" b="1" dirty="0" smtClean="0"/>
              <a:t>②シェープファイルを選択</a:t>
            </a:r>
            <a:endParaRPr lang="en-US" altLang="ja-JP" b="1" dirty="0" smtClean="0"/>
          </a:p>
          <a:p>
            <a:r>
              <a:rPr kumimoji="1" lang="ja-JP" altLang="en-US" b="1" dirty="0" smtClean="0"/>
              <a:t>③</a:t>
            </a:r>
            <a:r>
              <a:rPr kumimoji="1" lang="en-US" altLang="ja-JP" b="1" dirty="0" smtClean="0"/>
              <a:t>8</a:t>
            </a:r>
            <a:r>
              <a:rPr kumimoji="1" lang="ja-JP" altLang="en-US" b="1" dirty="0" smtClean="0"/>
              <a:t>系を選択</a:t>
            </a:r>
            <a:endParaRPr kumimoji="1" lang="en-US" altLang="ja-JP" b="1" dirty="0" smtClean="0"/>
          </a:p>
          <a:p>
            <a:r>
              <a:rPr lang="ja-JP" altLang="en-US" b="1" dirty="0" smtClean="0"/>
              <a:t>④全データ領域を出力にチェック（データ量によって変えること）</a:t>
            </a:r>
            <a:endParaRPr lang="en-US" altLang="ja-JP" b="1" dirty="0" smtClean="0"/>
          </a:p>
          <a:p>
            <a:r>
              <a:rPr kumimoji="1" lang="ja-JP" altLang="en-US" b="1" dirty="0" smtClean="0"/>
              <a:t>⑤全てにチェックをつける</a:t>
            </a:r>
            <a:r>
              <a:rPr lang="ja-JP" altLang="en-US" b="1" dirty="0"/>
              <a:t>（</a:t>
            </a:r>
            <a:r>
              <a:rPr lang="ja-JP" altLang="en-US" b="1" dirty="0" smtClean="0"/>
              <a:t>データ量や目的に</a:t>
            </a:r>
            <a:r>
              <a:rPr lang="ja-JP" altLang="en-US" b="1" dirty="0"/>
              <a:t>よって変えること</a:t>
            </a:r>
            <a:r>
              <a:rPr lang="ja-JP" altLang="en-US" b="1" dirty="0" smtClean="0"/>
              <a:t>）</a:t>
            </a:r>
            <a:endParaRPr lang="en-US" altLang="ja-JP" b="1" dirty="0" smtClean="0"/>
          </a:p>
          <a:p>
            <a:r>
              <a:rPr lang="ja-JP" altLang="en-US" b="1" dirty="0" smtClean="0"/>
              <a:t>⑥出力先のフォルダを選択する</a:t>
            </a:r>
            <a:endParaRPr lang="en-US" altLang="ja-JP" b="1" dirty="0" smtClean="0"/>
          </a:p>
          <a:p>
            <a:r>
              <a:rPr lang="ja-JP" altLang="en-US" b="1" dirty="0" smtClean="0"/>
              <a:t>⑦</a:t>
            </a:r>
            <a:r>
              <a:rPr lang="en-US" altLang="ja-JP" b="1" dirty="0" smtClean="0"/>
              <a:t>OK</a:t>
            </a:r>
            <a:r>
              <a:rPr lang="ja-JP" altLang="en-US" b="1" dirty="0" smtClean="0"/>
              <a:t>をクリック</a:t>
            </a:r>
            <a:endParaRPr lang="en-US" altLang="ja-JP" b="1" dirty="0" smtClean="0"/>
          </a:p>
          <a:p>
            <a:r>
              <a:rPr lang="en-US" altLang="ja-JP" b="1" dirty="0"/>
              <a:t>※</a:t>
            </a:r>
            <a:r>
              <a:rPr lang="ja-JP" altLang="en-US" b="1" dirty="0" smtClean="0"/>
              <a:t>変換が終わるまで時間がかかる（途中で</a:t>
            </a:r>
            <a:r>
              <a:rPr lang="ja-JP" altLang="en-US" b="1" dirty="0"/>
              <a:t>フリーズ</a:t>
            </a:r>
            <a:r>
              <a:rPr lang="ja-JP" altLang="en-US" b="1" dirty="0" smtClean="0"/>
              <a:t>の可能性あり）</a:t>
            </a:r>
            <a:endParaRPr lang="en-US" altLang="ja-JP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4784725" y="684404"/>
            <a:ext cx="1450975" cy="2173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176618" y="514350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⑤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13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u="none" dirty="0" smtClean="0">
                <a:solidFill>
                  <a:srgbClr val="0070C0"/>
                </a:solidFill>
              </a:rPr>
              <a:t>②国土</a:t>
            </a:r>
            <a:r>
              <a:rPr lang="ja-JP" altLang="en-US" u="none" dirty="0">
                <a:solidFill>
                  <a:srgbClr val="0070C0"/>
                </a:solidFill>
              </a:rPr>
              <a:t>交通省の</a:t>
            </a:r>
            <a:r>
              <a:rPr lang="en-US" altLang="ja-JP" u="none" dirty="0">
                <a:solidFill>
                  <a:srgbClr val="0070C0"/>
                </a:solidFill>
              </a:rPr>
              <a:t>GIS</a:t>
            </a:r>
            <a:r>
              <a:rPr lang="ja-JP" altLang="en-US" u="none" dirty="0" smtClean="0">
                <a:solidFill>
                  <a:srgbClr val="0070C0"/>
                </a:solidFill>
              </a:rPr>
              <a:t>データ　</a:t>
            </a:r>
            <a:r>
              <a:rPr lang="en-US" altLang="ja-JP" b="1" u="none" dirty="0" smtClean="0">
                <a:solidFill>
                  <a:srgbClr val="0070C0"/>
                </a:solidFill>
              </a:rPr>
              <a:t>B.</a:t>
            </a:r>
            <a:r>
              <a:rPr lang="ja-JP" altLang="en-US" b="1" u="none" dirty="0" smtClean="0">
                <a:solidFill>
                  <a:srgbClr val="0070C0"/>
                </a:solidFill>
              </a:rPr>
              <a:t>国土</a:t>
            </a:r>
            <a:r>
              <a:rPr lang="ja-JP" altLang="en-US" b="1" u="none" dirty="0">
                <a:solidFill>
                  <a:srgbClr val="0070C0"/>
                </a:solidFill>
              </a:rPr>
              <a:t>数値</a:t>
            </a:r>
            <a:r>
              <a:rPr lang="ja-JP" altLang="en-US" b="1" u="none" dirty="0" smtClean="0">
                <a:solidFill>
                  <a:srgbClr val="0070C0"/>
                </a:solidFill>
              </a:rPr>
              <a:t>情報</a:t>
            </a:r>
            <a:endParaRPr kumimoji="1" lang="ja-JP" altLang="en-US" u="none" dirty="0">
              <a:solidFill>
                <a:srgbClr val="0070C0"/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3846272" y="776508"/>
            <a:ext cx="5153975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hlinkClick r:id="rId2"/>
              </a:rPr>
              <a:t>http</a:t>
            </a:r>
            <a:r>
              <a:rPr lang="ja-JP" altLang="en-US" b="1" dirty="0">
                <a:hlinkClick r:id="rId2"/>
              </a:rPr>
              <a:t>://nlftp.mlit.go.jp/ksj</a:t>
            </a:r>
            <a:r>
              <a:rPr lang="ja-JP" altLang="en-US" b="1" dirty="0" smtClean="0">
                <a:hlinkClick r:id="rId2"/>
              </a:rPr>
              <a:t>/</a:t>
            </a:r>
            <a:r>
              <a:rPr lang="ja-JP" altLang="en-US" b="1" dirty="0"/>
              <a:t>　</a:t>
            </a:r>
            <a:r>
              <a:rPr lang="ja-JP" altLang="en-US" b="1" dirty="0" smtClean="0"/>
              <a:t>国土数値情報のサイトにアクセスする</a:t>
            </a:r>
            <a:endParaRPr lang="en-US" altLang="ja-JP" b="1" dirty="0" smtClean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125" y="1198389"/>
            <a:ext cx="4644572" cy="357051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4286" y="1539919"/>
            <a:ext cx="4789714" cy="368209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71771" y="5165214"/>
            <a:ext cx="2641601" cy="5316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正方形/長方形 8"/>
          <p:cNvSpPr/>
          <p:nvPr/>
        </p:nvSpPr>
        <p:spPr>
          <a:xfrm>
            <a:off x="2755153" y="2557929"/>
            <a:ext cx="316754" cy="2059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矢印コネクタ 9"/>
          <p:cNvCxnSpPr/>
          <p:nvPr/>
        </p:nvCxnSpPr>
        <p:spPr>
          <a:xfrm>
            <a:off x="3133726" y="2655187"/>
            <a:ext cx="2705099" cy="7257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4765007" y="3886557"/>
            <a:ext cx="4233851" cy="30841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ja-JP" altLang="en-US" b="1" dirty="0" smtClean="0"/>
              <a:t>必要な項目にチェックをいれて、下段の選択をクリック</a:t>
            </a:r>
            <a:endParaRPr lang="en-US" altLang="ja-JP" b="1" dirty="0" smtClean="0"/>
          </a:p>
        </p:txBody>
      </p:sp>
      <p:sp>
        <p:nvSpPr>
          <p:cNvPr id="15" name="正方形/長方形 14"/>
          <p:cNvSpPr/>
          <p:nvPr/>
        </p:nvSpPr>
        <p:spPr>
          <a:xfrm>
            <a:off x="7155703" y="5488659"/>
            <a:ext cx="530972" cy="131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1705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13" y="0"/>
            <a:ext cx="7257143" cy="557892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5556"/>
          <a:stretch/>
        </p:blipFill>
        <p:spPr>
          <a:xfrm>
            <a:off x="1879775" y="2554514"/>
            <a:ext cx="7264225" cy="2481943"/>
          </a:xfrm>
          <a:prstGeom prst="rect">
            <a:avLst/>
          </a:prstGeom>
        </p:spPr>
      </p:pic>
      <p:cxnSp>
        <p:nvCxnSpPr>
          <p:cNvPr id="6" name="直線矢印コネクタ 5"/>
          <p:cNvCxnSpPr/>
          <p:nvPr/>
        </p:nvCxnSpPr>
        <p:spPr>
          <a:xfrm>
            <a:off x="2422700" y="2166251"/>
            <a:ext cx="206200" cy="8341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ボックス 2"/>
          <p:cNvSpPr txBox="1"/>
          <p:nvPr/>
        </p:nvSpPr>
        <p:spPr>
          <a:xfrm>
            <a:off x="2525800" y="1909548"/>
            <a:ext cx="285687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地域にチェックをいれ選択をクリック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2097928" y="1775483"/>
            <a:ext cx="530972" cy="131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3841003" y="4772480"/>
            <a:ext cx="530972" cy="131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661012" y="4641319"/>
            <a:ext cx="2397557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ダウンロードしたい項目にチェックをいれ選択をクリック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22131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644571" cy="357051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5028" y="509813"/>
            <a:ext cx="5208624" cy="400412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3543" y="4513943"/>
            <a:ext cx="5210109" cy="67372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直線矢印コネクタ 5"/>
          <p:cNvCxnSpPr/>
          <p:nvPr/>
        </p:nvCxnSpPr>
        <p:spPr>
          <a:xfrm>
            <a:off x="3184700" y="3271151"/>
            <a:ext cx="1606375" cy="14042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/>
          <p:cNvSpPr/>
          <p:nvPr/>
        </p:nvSpPr>
        <p:spPr>
          <a:xfrm>
            <a:off x="5657625" y="4850804"/>
            <a:ext cx="457425" cy="172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985822" y="4144785"/>
            <a:ext cx="2597721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アンケートに回答し、利用約款を読み はい をクリック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1571460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9582"/>
          <a:stretch/>
        </p:blipFill>
        <p:spPr>
          <a:xfrm>
            <a:off x="537028" y="835641"/>
            <a:ext cx="7837714" cy="243529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44"/>
          <a:stretch/>
        </p:blipFill>
        <p:spPr>
          <a:xfrm>
            <a:off x="595084" y="3047999"/>
            <a:ext cx="8476343" cy="2075543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7060452" y="2421609"/>
            <a:ext cx="711947" cy="150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132125" y="2571750"/>
            <a:ext cx="1939302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ダウンロード</a:t>
            </a:r>
            <a:r>
              <a:rPr lang="ja-JP" altLang="en-US" b="1" dirty="0" smtClean="0"/>
              <a:t>をクリック</a:t>
            </a:r>
            <a:endParaRPr kumimoji="1" lang="ja-JP" altLang="en-US" b="1" dirty="0"/>
          </a:p>
        </p:txBody>
      </p:sp>
      <p:cxnSp>
        <p:nvCxnSpPr>
          <p:cNvPr id="7" name="直線矢印コネクタ 6"/>
          <p:cNvCxnSpPr/>
          <p:nvPr/>
        </p:nvCxnSpPr>
        <p:spPr>
          <a:xfrm flipH="1">
            <a:off x="5591175" y="2666779"/>
            <a:ext cx="1469277" cy="6041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4323006" y="4938317"/>
            <a:ext cx="4820994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ダウンロードしたファイルを解凍し、中のファイルを確認する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379764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372" y="1028700"/>
            <a:ext cx="6096000" cy="46863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7027" y="2090057"/>
            <a:ext cx="4715373" cy="3624943"/>
          </a:xfrm>
          <a:prstGeom prst="rect">
            <a:avLst/>
          </a:prstGeom>
        </p:spPr>
      </p:pic>
      <p:sp>
        <p:nvSpPr>
          <p:cNvPr id="5" name="タイトル 1"/>
          <p:cNvSpPr txBox="1">
            <a:spLocks/>
          </p:cNvSpPr>
          <p:nvPr/>
        </p:nvSpPr>
        <p:spPr>
          <a:xfrm>
            <a:off x="164602" y="122926"/>
            <a:ext cx="7886700" cy="505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u="sng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u="none" dirty="0">
                <a:solidFill>
                  <a:srgbClr val="0070C0"/>
                </a:solidFill>
              </a:rPr>
              <a:t>②</a:t>
            </a:r>
            <a:r>
              <a:rPr lang="ja-JP" altLang="en-US" u="none" dirty="0" smtClean="0">
                <a:solidFill>
                  <a:srgbClr val="0070C0"/>
                </a:solidFill>
              </a:rPr>
              <a:t>環境省の</a:t>
            </a:r>
            <a:r>
              <a:rPr lang="en-US" altLang="ja-JP" u="none" dirty="0" smtClean="0">
                <a:solidFill>
                  <a:srgbClr val="0070C0"/>
                </a:solidFill>
              </a:rPr>
              <a:t>GIS</a:t>
            </a:r>
            <a:r>
              <a:rPr lang="ja-JP" altLang="en-US" u="none" dirty="0" smtClean="0">
                <a:solidFill>
                  <a:srgbClr val="0070C0"/>
                </a:solidFill>
              </a:rPr>
              <a:t>データ</a:t>
            </a:r>
            <a:endParaRPr lang="ja-JP" altLang="en-US" u="none" dirty="0">
              <a:solidFill>
                <a:srgbClr val="0070C0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2942398" y="602380"/>
            <a:ext cx="61058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 smtClean="0">
                <a:hlinkClick r:id="rId4"/>
              </a:rPr>
              <a:t>http</a:t>
            </a:r>
            <a:r>
              <a:rPr lang="ja-JP" altLang="en-US" sz="1600" dirty="0">
                <a:hlinkClick r:id="rId4"/>
              </a:rPr>
              <a:t>://www.biodic.go.jp/J-IBIS.</a:t>
            </a:r>
            <a:r>
              <a:rPr lang="ja-JP" altLang="en-US" sz="1600" dirty="0" smtClean="0">
                <a:hlinkClick r:id="rId4"/>
              </a:rPr>
              <a:t>html</a:t>
            </a:r>
            <a:r>
              <a:rPr lang="ja-JP" altLang="en-US" sz="1600" dirty="0"/>
              <a:t>　生物多様性</a:t>
            </a:r>
            <a:r>
              <a:rPr lang="ja-JP" altLang="en-US" sz="1600" dirty="0" smtClean="0"/>
              <a:t>サイトにアクセスする</a:t>
            </a:r>
            <a:endParaRPr lang="ja-JP" altLang="en-US" sz="1600" dirty="0"/>
          </a:p>
        </p:txBody>
      </p:sp>
      <p:sp>
        <p:nvSpPr>
          <p:cNvPr id="6" name="正方形/長方形 5"/>
          <p:cNvSpPr/>
          <p:nvPr/>
        </p:nvSpPr>
        <p:spPr>
          <a:xfrm>
            <a:off x="2942398" y="2090057"/>
            <a:ext cx="915227" cy="224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3840805" y="2314575"/>
            <a:ext cx="931220" cy="11553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5103852" y="4388303"/>
            <a:ext cx="3423844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smtClean="0"/>
              <a:t>KML</a:t>
            </a:r>
            <a:r>
              <a:rPr kumimoji="1" lang="ja-JP" altLang="en-US" b="1" dirty="0" smtClean="0"/>
              <a:t>ファイルと</a:t>
            </a:r>
            <a:r>
              <a:rPr kumimoji="1" lang="en-US" altLang="ja-JP" b="1" dirty="0" smtClean="0"/>
              <a:t>Shape</a:t>
            </a:r>
            <a:r>
              <a:rPr kumimoji="1" lang="ja-JP" altLang="en-US" b="1" dirty="0" smtClean="0"/>
              <a:t>ファイル</a:t>
            </a:r>
            <a:r>
              <a:rPr lang="ja-JP" altLang="en-US" b="1" dirty="0" smtClean="0"/>
              <a:t>が選択できる</a:t>
            </a:r>
            <a:endParaRPr kumimoji="1" lang="en-US" altLang="ja-JP" b="1" dirty="0" smtClean="0"/>
          </a:p>
        </p:txBody>
      </p:sp>
    </p:spTree>
    <p:extLst>
      <p:ext uri="{BB962C8B-B14F-4D97-AF65-F5344CB8AC3E}">
        <p14:creationId xmlns:p14="http://schemas.microsoft.com/office/powerpoint/2010/main" val="369763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629" y="141513"/>
            <a:ext cx="6235244" cy="479334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320" y="2122170"/>
            <a:ext cx="4673600" cy="359283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234660" y="3442607"/>
            <a:ext cx="660816" cy="1768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>
            <a:stCxn id="7" idx="3"/>
          </p:cNvCxnSpPr>
          <p:nvPr/>
        </p:nvCxnSpPr>
        <p:spPr>
          <a:xfrm>
            <a:off x="1895476" y="3531054"/>
            <a:ext cx="2676524" cy="2884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5938311" y="3819525"/>
            <a:ext cx="1137065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506843" y="3971925"/>
            <a:ext cx="2597721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クリック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633104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473" y="261257"/>
            <a:ext cx="5173222" cy="397691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9695" y="1495425"/>
            <a:ext cx="3378861" cy="4093029"/>
          </a:xfrm>
          <a:prstGeom prst="rect">
            <a:avLst/>
          </a:prstGeom>
        </p:spPr>
      </p:pic>
      <p:cxnSp>
        <p:nvCxnSpPr>
          <p:cNvPr id="5" name="直線矢印コネクタ 4"/>
          <p:cNvCxnSpPr/>
          <p:nvPr/>
        </p:nvCxnSpPr>
        <p:spPr>
          <a:xfrm>
            <a:off x="3543300" y="2895600"/>
            <a:ext cx="2371725" cy="1238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/>
          <p:cNvSpPr txBox="1"/>
          <p:nvPr/>
        </p:nvSpPr>
        <p:spPr>
          <a:xfrm>
            <a:off x="1181100" y="4408729"/>
            <a:ext cx="4393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地図で場所を選択し、</a:t>
            </a:r>
            <a:r>
              <a:rPr kumimoji="1" lang="en-US" altLang="ja-JP" sz="1600" b="1" dirty="0" smtClean="0"/>
              <a:t>GIS</a:t>
            </a:r>
            <a:r>
              <a:rPr kumimoji="1" lang="ja-JP" altLang="en-US" sz="1600" b="1" dirty="0" smtClean="0"/>
              <a:t>データをクリックする</a:t>
            </a:r>
            <a:endParaRPr kumimoji="1" lang="en-US" altLang="ja-JP" sz="1600" b="1" dirty="0" smtClean="0"/>
          </a:p>
        </p:txBody>
      </p:sp>
      <p:sp>
        <p:nvSpPr>
          <p:cNvPr id="11" name="正方形/長方形 10"/>
          <p:cNvSpPr/>
          <p:nvPr/>
        </p:nvSpPr>
        <p:spPr>
          <a:xfrm>
            <a:off x="6096000" y="2867024"/>
            <a:ext cx="979376" cy="1905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1773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00" t="6194" r="24643" b="-39"/>
          <a:stretch/>
        </p:blipFill>
        <p:spPr>
          <a:xfrm>
            <a:off x="717978" y="133350"/>
            <a:ext cx="3208862" cy="437966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0684"/>
          <a:stretch/>
        </p:blipFill>
        <p:spPr>
          <a:xfrm>
            <a:off x="4572000" y="0"/>
            <a:ext cx="4093028" cy="325199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0686" y="4160368"/>
            <a:ext cx="4122056" cy="1035746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6049981" y="3099595"/>
            <a:ext cx="788969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3590925" y="2590800"/>
            <a:ext cx="2333625" cy="5087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H="1">
            <a:off x="6049981" y="3394744"/>
            <a:ext cx="394484" cy="9849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919919" y="4821116"/>
            <a:ext cx="3423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アンケートに回答し、注意事項に同意し、データのダウンロードを行う</a:t>
            </a:r>
            <a:endParaRPr kumimoji="1"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191876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ja-JP" sz="3600" dirty="0">
                <a:solidFill>
                  <a:srgbClr val="0070C0"/>
                </a:solidFill>
              </a:rPr>
              <a:t>既存データの地図データと属性データ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312113" y="1298740"/>
            <a:ext cx="3415962" cy="3117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 smtClean="0"/>
              <a:t>[</a:t>
            </a:r>
            <a:r>
              <a:rPr lang="ja-JP" altLang="en-US" b="1" dirty="0" smtClean="0"/>
              <a:t>ダウンロードでき</a:t>
            </a:r>
            <a:r>
              <a:rPr lang="ja-JP" altLang="en-US" b="1" dirty="0"/>
              <a:t>る</a:t>
            </a:r>
            <a:r>
              <a:rPr lang="ja-JP" altLang="en-US" b="1" dirty="0" smtClean="0"/>
              <a:t>データ</a:t>
            </a:r>
            <a:r>
              <a:rPr lang="en-US" altLang="ja-JP" b="1" dirty="0" smtClean="0"/>
              <a:t>]</a:t>
            </a:r>
          </a:p>
          <a:p>
            <a:r>
              <a:rPr lang="ja-JP" altLang="en-US" b="1" dirty="0" smtClean="0"/>
              <a:t>①国土交通省のデータ</a:t>
            </a:r>
            <a:endParaRPr lang="en-US" altLang="ja-JP" b="1" dirty="0" smtClean="0"/>
          </a:p>
          <a:p>
            <a:r>
              <a:rPr lang="ja-JP" altLang="en-US" b="1" dirty="0" smtClean="0"/>
              <a:t> </a:t>
            </a:r>
            <a:r>
              <a:rPr lang="en-US" altLang="ja-JP" b="1" dirty="0" smtClean="0"/>
              <a:t>A.</a:t>
            </a:r>
            <a:r>
              <a:rPr lang="ja-JP" altLang="en-US" b="1" dirty="0" smtClean="0"/>
              <a:t>国土地理院（基盤地図情報）</a:t>
            </a:r>
            <a:endParaRPr lang="en-US" altLang="ja-JP" b="1" dirty="0" smtClean="0"/>
          </a:p>
          <a:p>
            <a:r>
              <a:rPr lang="en-US" altLang="ja-JP" b="1" dirty="0"/>
              <a:t> </a:t>
            </a:r>
            <a:r>
              <a:rPr lang="en-US" altLang="ja-JP" b="1" dirty="0" smtClean="0"/>
              <a:t>B.</a:t>
            </a:r>
            <a:r>
              <a:rPr lang="ja-JP" altLang="en-US" b="1" dirty="0" smtClean="0"/>
              <a:t>国土数値情報</a:t>
            </a:r>
            <a:endParaRPr lang="en-US" altLang="ja-JP" b="1" dirty="0" smtClean="0"/>
          </a:p>
          <a:p>
            <a:endParaRPr lang="en-US" altLang="ja-JP" b="1" dirty="0" smtClean="0"/>
          </a:p>
          <a:p>
            <a:r>
              <a:rPr lang="ja-JP" altLang="en-US" b="1" dirty="0" smtClean="0"/>
              <a:t>②環境省のデータ</a:t>
            </a:r>
            <a:endParaRPr lang="en-US" altLang="ja-JP" b="1" dirty="0" smtClean="0"/>
          </a:p>
          <a:p>
            <a:endParaRPr lang="en-US" altLang="ja-JP" b="1" dirty="0" smtClean="0"/>
          </a:p>
          <a:p>
            <a:r>
              <a:rPr lang="ja-JP" altLang="en-US" b="1" dirty="0" smtClean="0"/>
              <a:t>③</a:t>
            </a:r>
            <a:r>
              <a:rPr lang="ja-JP" altLang="en-US" b="1" dirty="0"/>
              <a:t>総務省の</a:t>
            </a:r>
            <a:r>
              <a:rPr lang="en-US" altLang="ja-JP" b="1" dirty="0"/>
              <a:t>GIS</a:t>
            </a:r>
            <a:r>
              <a:rPr lang="ja-JP" altLang="en-US" b="1" dirty="0" smtClean="0"/>
              <a:t>データ</a:t>
            </a:r>
            <a:endParaRPr lang="en-US" altLang="ja-JP" b="1" dirty="0" smtClean="0"/>
          </a:p>
          <a:p>
            <a:endParaRPr lang="en-US" altLang="ja-JP" b="1" dirty="0" smtClean="0"/>
          </a:p>
          <a:p>
            <a:r>
              <a:rPr lang="ja-JP" altLang="en-US" b="1" dirty="0" smtClean="0"/>
              <a:t>④その他</a:t>
            </a:r>
            <a:endParaRPr lang="en-US" altLang="ja-JP" b="1" dirty="0" smtClean="0"/>
          </a:p>
          <a:p>
            <a:endParaRPr lang="en-US" altLang="ja-JP" b="1" dirty="0"/>
          </a:p>
          <a:p>
            <a:r>
              <a:rPr lang="ja-JP" altLang="en-US" b="1" dirty="0" smtClean="0"/>
              <a:t>補足：オープンデータ</a:t>
            </a:r>
            <a:endParaRPr lang="ja-JP" altLang="en-US" b="1" dirty="0"/>
          </a:p>
          <a:p>
            <a:endParaRPr lang="en-US" altLang="ja-JP" b="1" dirty="0" smtClean="0"/>
          </a:p>
          <a:p>
            <a:endParaRPr kumimoji="1" lang="en-US" altLang="ja-JP" b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435938" y="4046250"/>
            <a:ext cx="3415962" cy="74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 smtClean="0"/>
              <a:t>[</a:t>
            </a:r>
            <a:r>
              <a:rPr lang="ja-JP" altLang="en-US" b="1" dirty="0"/>
              <a:t>実習</a:t>
            </a:r>
            <a:r>
              <a:rPr lang="ja-JP" altLang="en-US" b="1" dirty="0" smtClean="0"/>
              <a:t>内容</a:t>
            </a:r>
            <a:r>
              <a:rPr lang="en-US" altLang="ja-JP" b="1" dirty="0" smtClean="0"/>
              <a:t>]</a:t>
            </a:r>
          </a:p>
          <a:p>
            <a:endParaRPr lang="en-US" altLang="ja-JP" b="1" dirty="0" smtClean="0"/>
          </a:p>
          <a:p>
            <a:r>
              <a:rPr lang="en-US" altLang="ja-JP" b="1" dirty="0" smtClean="0"/>
              <a:t>GIS</a:t>
            </a:r>
            <a:r>
              <a:rPr lang="ja-JP" altLang="en-US" b="1" dirty="0" smtClean="0"/>
              <a:t>で活用するデータのダウンロード方法</a:t>
            </a:r>
            <a:endParaRPr kumimoji="1" lang="en-US" altLang="ja-JP" b="1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300" y="1298740"/>
            <a:ext cx="3924300" cy="313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3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 txBox="1">
            <a:spLocks/>
          </p:cNvSpPr>
          <p:nvPr/>
        </p:nvSpPr>
        <p:spPr>
          <a:xfrm>
            <a:off x="516618" y="150434"/>
            <a:ext cx="7886700" cy="505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u="sng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u="none" dirty="0" smtClean="0">
                <a:solidFill>
                  <a:srgbClr val="0070C0"/>
                </a:solidFill>
              </a:rPr>
              <a:t>農林水産省の</a:t>
            </a:r>
            <a:r>
              <a:rPr lang="en-US" altLang="ja-JP" u="none" dirty="0" smtClean="0">
                <a:solidFill>
                  <a:srgbClr val="0070C0"/>
                </a:solidFill>
              </a:rPr>
              <a:t>GIS</a:t>
            </a:r>
            <a:r>
              <a:rPr lang="ja-JP" altLang="en-US" u="none" dirty="0" smtClean="0">
                <a:solidFill>
                  <a:srgbClr val="0070C0"/>
                </a:solidFill>
              </a:rPr>
              <a:t>データ</a:t>
            </a:r>
            <a:endParaRPr lang="ja-JP" altLang="en-US" u="none" dirty="0">
              <a:solidFill>
                <a:srgbClr val="0070C0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8285" y="1545841"/>
            <a:ext cx="5007429" cy="3849461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872282" y="808427"/>
            <a:ext cx="75310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hlinkClick r:id="rId3"/>
              </a:rPr>
              <a:t>http://</a:t>
            </a:r>
            <a:r>
              <a:rPr lang="en-US" altLang="ja-JP" sz="1600" b="1" dirty="0" smtClean="0">
                <a:hlinkClick r:id="rId3"/>
              </a:rPr>
              <a:t>www.aafs.or.jp/emedia/Cen2010/C2010.htm</a:t>
            </a:r>
            <a:r>
              <a:rPr lang="ja-JP" altLang="en-US" sz="1600" b="1" dirty="0" smtClean="0"/>
              <a:t>　有料データのダウンロードサイト</a:t>
            </a:r>
            <a:endParaRPr lang="en-US" altLang="ja-JP" sz="1600" b="1" dirty="0" smtClean="0"/>
          </a:p>
          <a:p>
            <a:r>
              <a:rPr lang="en-US" altLang="ja-JP" sz="1600" b="1" dirty="0" smtClean="0"/>
              <a:t>※</a:t>
            </a:r>
            <a:r>
              <a:rPr lang="ja-JP" altLang="en-US" sz="1600" b="1" dirty="0" smtClean="0"/>
              <a:t>無料</a:t>
            </a:r>
            <a:r>
              <a:rPr lang="ja-JP" altLang="en-US" sz="1600" b="1" dirty="0"/>
              <a:t>データ</a:t>
            </a:r>
            <a:r>
              <a:rPr lang="ja-JP" altLang="en-US" sz="1600" b="1" dirty="0" smtClean="0"/>
              <a:t>は、</a:t>
            </a:r>
            <a:r>
              <a:rPr lang="en-US" altLang="ja-JP" sz="1600" b="1" dirty="0" smtClean="0"/>
              <a:t>e-stat</a:t>
            </a:r>
            <a:r>
              <a:rPr lang="ja-JP" altLang="en-US" sz="1600" b="1" dirty="0" smtClean="0"/>
              <a:t>から農業センサスがダウンロードできる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32922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b="1" u="none" dirty="0" smtClean="0">
                <a:solidFill>
                  <a:srgbClr val="0070C0"/>
                </a:solidFill>
              </a:rPr>
              <a:t>③総務省</a:t>
            </a:r>
            <a:r>
              <a:rPr lang="ja-JP" altLang="en-US" b="1" u="none" dirty="0">
                <a:solidFill>
                  <a:srgbClr val="0070C0"/>
                </a:solidFill>
              </a:rPr>
              <a:t>の</a:t>
            </a:r>
            <a:r>
              <a:rPr lang="en-US" altLang="ja-JP" b="1" u="none" dirty="0">
                <a:solidFill>
                  <a:srgbClr val="0070C0"/>
                </a:solidFill>
              </a:rPr>
              <a:t>GIS</a:t>
            </a:r>
            <a:r>
              <a:rPr lang="ja-JP" altLang="en-US" b="1" u="none" dirty="0" smtClean="0">
                <a:solidFill>
                  <a:srgbClr val="0070C0"/>
                </a:solidFill>
              </a:rPr>
              <a:t>データ</a:t>
            </a:r>
            <a:endParaRPr kumimoji="1" lang="ja-JP" altLang="en-US" b="1" u="none" dirty="0">
              <a:solidFill>
                <a:srgbClr val="0070C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829202" y="638502"/>
            <a:ext cx="6448625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hlinkClick r:id="rId2"/>
              </a:rPr>
              <a:t>http://www.e-stat.go.jp/SG1/estat/eStatTopPortal.</a:t>
            </a:r>
            <a:r>
              <a:rPr lang="ja-JP" altLang="en-US" dirty="0" smtClean="0">
                <a:hlinkClick r:id="rId2"/>
              </a:rPr>
              <a:t>do</a:t>
            </a:r>
            <a:r>
              <a:rPr lang="ja-JP" altLang="en-US" dirty="0" smtClean="0"/>
              <a:t>　</a:t>
            </a:r>
            <a:r>
              <a:rPr lang="en-US" altLang="ja-JP" dirty="0" smtClean="0"/>
              <a:t>e-Stat</a:t>
            </a:r>
            <a:r>
              <a:rPr lang="ja-JP" altLang="en-US" dirty="0" smtClean="0"/>
              <a:t>のページにアクセスする</a:t>
            </a:r>
            <a:endParaRPr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241" y="1414236"/>
            <a:ext cx="4401759" cy="338385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4825" y="2040450"/>
            <a:ext cx="4564330" cy="3508829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711344" y="2841626"/>
            <a:ext cx="546081" cy="115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2257425" y="2957513"/>
            <a:ext cx="2832735" cy="8373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5170596" y="3764384"/>
            <a:ext cx="546081" cy="115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052487" y="983961"/>
            <a:ext cx="8075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国勢調査、経済センサス、事務所・企業統計調査、農林業センサスなどがダウンロードできる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433984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5475"/>
          <a:stretch/>
        </p:blipFill>
        <p:spPr>
          <a:xfrm>
            <a:off x="11813" y="295501"/>
            <a:ext cx="9120374" cy="5225142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11144" y="1597364"/>
            <a:ext cx="1003281" cy="1457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11144" y="1743075"/>
            <a:ext cx="4308456" cy="2238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4631190" y="1670219"/>
            <a:ext cx="4308456" cy="2311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9469" y="494562"/>
            <a:ext cx="1567543" cy="1175657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2824291" y="928181"/>
            <a:ext cx="17972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調査</a:t>
            </a:r>
            <a:r>
              <a:rPr lang="ja-JP" altLang="en-US" sz="1600" b="1" dirty="0" smtClean="0"/>
              <a:t>の種類を選択</a:t>
            </a:r>
            <a:endParaRPr kumimoji="1" lang="ja-JP" altLang="en-US" sz="1600" b="1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12784" y="2972082"/>
            <a:ext cx="254428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調査</a:t>
            </a:r>
            <a:r>
              <a:rPr lang="ja-JP" altLang="en-US" dirty="0" smtClean="0"/>
              <a:t>の年代、データ種類を選択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556970" y="1880188"/>
            <a:ext cx="1808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調査</a:t>
            </a:r>
            <a:r>
              <a:rPr lang="ja-JP" altLang="en-US" sz="1600" b="1" dirty="0" smtClean="0"/>
              <a:t>の項目を選択</a:t>
            </a:r>
            <a:endParaRPr kumimoji="1" lang="ja-JP" altLang="en-US" sz="1600" b="1" dirty="0"/>
          </a:p>
        </p:txBody>
      </p:sp>
      <p:sp>
        <p:nvSpPr>
          <p:cNvPr id="15" name="正方形/長方形 14"/>
          <p:cNvSpPr/>
          <p:nvPr/>
        </p:nvSpPr>
        <p:spPr>
          <a:xfrm>
            <a:off x="7038974" y="4295775"/>
            <a:ext cx="1233921" cy="1921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0" y="1331554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24888" y="2871107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6100875" y="1725979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③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673168" y="4221723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④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179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332"/>
          <a:stretch/>
        </p:blipFill>
        <p:spPr>
          <a:xfrm>
            <a:off x="0" y="-1"/>
            <a:ext cx="9144001" cy="552994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911" y="4132607"/>
            <a:ext cx="2786289" cy="158239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7882" y="4114464"/>
            <a:ext cx="2786289" cy="16005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正方形/長方形 5"/>
          <p:cNvSpPr/>
          <p:nvPr/>
        </p:nvSpPr>
        <p:spPr>
          <a:xfrm>
            <a:off x="111144" y="2654639"/>
            <a:ext cx="1765281" cy="9934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922577" y="783612"/>
            <a:ext cx="3273653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地域を選択してデータをダウンロードする</a:t>
            </a:r>
            <a:endParaRPr kumimoji="1" lang="ja-JP" altLang="en-US" b="1" dirty="0"/>
          </a:p>
        </p:txBody>
      </p:sp>
      <p:cxnSp>
        <p:nvCxnSpPr>
          <p:cNvPr id="7" name="直線矢印コネクタ 6"/>
          <p:cNvCxnSpPr/>
          <p:nvPr/>
        </p:nvCxnSpPr>
        <p:spPr>
          <a:xfrm flipH="1">
            <a:off x="3105150" y="2419350"/>
            <a:ext cx="923925" cy="1625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H="1">
            <a:off x="6124575" y="2764970"/>
            <a:ext cx="923925" cy="1625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 flipV="1">
            <a:off x="1876425" y="1092030"/>
            <a:ext cx="266700" cy="15626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042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u="none" dirty="0" smtClean="0">
                <a:solidFill>
                  <a:srgbClr val="0070C0"/>
                </a:solidFill>
              </a:rPr>
              <a:t>属性</a:t>
            </a:r>
            <a:r>
              <a:rPr lang="ja-JP" altLang="en-US" u="none" dirty="0">
                <a:solidFill>
                  <a:srgbClr val="0070C0"/>
                </a:solidFill>
              </a:rPr>
              <a:t>データを地図化するための</a:t>
            </a:r>
            <a:r>
              <a:rPr lang="ja-JP" altLang="en-US" u="none" dirty="0" smtClean="0">
                <a:solidFill>
                  <a:srgbClr val="0070C0"/>
                </a:solidFill>
              </a:rPr>
              <a:t>データ</a:t>
            </a:r>
            <a:endParaRPr kumimoji="1" lang="ja-JP" altLang="en-US" u="none" dirty="0">
              <a:solidFill>
                <a:srgbClr val="0070C0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475" y="1091781"/>
            <a:ext cx="5054544" cy="388568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76528" y="5086351"/>
            <a:ext cx="5000728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hlinkClick r:id="rId3"/>
              </a:rPr>
              <a:t>http://www.tkirimura.com/mmm</a:t>
            </a:r>
            <a:r>
              <a:rPr lang="ja-JP" altLang="en-US" dirty="0" smtClean="0">
                <a:hlinkClick r:id="rId3"/>
              </a:rPr>
              <a:t>/</a:t>
            </a:r>
            <a:r>
              <a:rPr lang="ja-JP" altLang="en-US" dirty="0" smtClean="0"/>
              <a:t>　サイトからダウンロードできる</a:t>
            </a:r>
            <a:endParaRPr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071" t="1548" r="25238" b="-659"/>
          <a:stretch/>
        </p:blipFill>
        <p:spPr>
          <a:xfrm>
            <a:off x="5077256" y="880826"/>
            <a:ext cx="3180919" cy="451394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4286" y="5086351"/>
            <a:ext cx="2133600" cy="3864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テキスト ボックス 7"/>
          <p:cNvSpPr txBox="1"/>
          <p:nvPr/>
        </p:nvSpPr>
        <p:spPr>
          <a:xfrm>
            <a:off x="612425" y="674472"/>
            <a:ext cx="1848583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例）　</a:t>
            </a:r>
            <a:r>
              <a:rPr lang="en-US" altLang="ja-JP" dirty="0"/>
              <a:t>Municipality map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1578367" y="3426164"/>
            <a:ext cx="2641208" cy="1838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5521493" y="1416389"/>
            <a:ext cx="2450932" cy="1647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7972425" y="1524000"/>
            <a:ext cx="1143431" cy="740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b="1" dirty="0" smtClean="0"/>
              <a:t>ダウンロードしたい年月を選択</a:t>
            </a:r>
            <a:endParaRPr lang="ja-JP" altLang="en-US" b="1" dirty="0"/>
          </a:p>
        </p:txBody>
      </p:sp>
      <p:sp>
        <p:nvSpPr>
          <p:cNvPr id="12" name="正方形/長方形 11"/>
          <p:cNvSpPr/>
          <p:nvPr/>
        </p:nvSpPr>
        <p:spPr>
          <a:xfrm>
            <a:off x="7381874" y="5086351"/>
            <a:ext cx="1162265" cy="1647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972300" y="1581150"/>
            <a:ext cx="771525" cy="33963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327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u="none" dirty="0" smtClean="0">
                <a:solidFill>
                  <a:srgbClr val="0070C0"/>
                </a:solidFill>
              </a:rPr>
              <a:t>地方</a:t>
            </a:r>
            <a:r>
              <a:rPr lang="ja-JP" altLang="en-US" u="none" dirty="0">
                <a:solidFill>
                  <a:srgbClr val="0070C0"/>
                </a:solidFill>
              </a:rPr>
              <a:t>自治体の</a:t>
            </a:r>
            <a:r>
              <a:rPr lang="en-US" altLang="ja-JP" u="none" dirty="0">
                <a:solidFill>
                  <a:srgbClr val="0070C0"/>
                </a:solidFill>
              </a:rPr>
              <a:t>GIS</a:t>
            </a:r>
            <a:r>
              <a:rPr lang="ja-JP" altLang="en-US" u="none" dirty="0" smtClean="0">
                <a:solidFill>
                  <a:srgbClr val="0070C0"/>
                </a:solidFill>
              </a:rPr>
              <a:t>データ</a:t>
            </a:r>
            <a:endParaRPr kumimoji="1" lang="ja-JP" altLang="en-US" u="none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7808" y="1499872"/>
            <a:ext cx="4692518" cy="3607373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371475" y="1081458"/>
            <a:ext cx="25587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例）つくば市都市計画マップ</a:t>
            </a:r>
            <a:endParaRPr kumimoji="1" lang="ja-JP" altLang="en-US" sz="1600" b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314825" y="828630"/>
            <a:ext cx="4797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地方自治体は様々なデータを</a:t>
            </a:r>
            <a:r>
              <a:rPr kumimoji="1" lang="en-US" altLang="ja-JP" sz="1600" b="1" dirty="0" smtClean="0"/>
              <a:t>Web </a:t>
            </a:r>
            <a:r>
              <a:rPr lang="en-US" altLang="ja-JP" sz="1600" b="1" dirty="0" smtClean="0"/>
              <a:t>GIS</a:t>
            </a:r>
            <a:r>
              <a:rPr lang="ja-JP" altLang="en-US" sz="1600" b="1" dirty="0" smtClean="0"/>
              <a:t>で</a:t>
            </a:r>
            <a:r>
              <a:rPr kumimoji="1" lang="ja-JP" altLang="en-US" sz="1600" b="1" dirty="0" smtClean="0"/>
              <a:t>公開している</a:t>
            </a:r>
            <a:endParaRPr kumimoji="1" lang="ja-JP" altLang="en-US" sz="1600" b="1" dirty="0"/>
          </a:p>
        </p:txBody>
      </p:sp>
      <p:sp>
        <p:nvSpPr>
          <p:cNvPr id="4" name="正方形/長方形 3"/>
          <p:cNvSpPr/>
          <p:nvPr/>
        </p:nvSpPr>
        <p:spPr>
          <a:xfrm>
            <a:off x="1979432" y="5155365"/>
            <a:ext cx="4572000" cy="7405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dirty="0">
                <a:hlinkClick r:id="rId3"/>
              </a:rPr>
              <a:t>http://www2.wagamachi-guide.com/tsukuba/top.asp?agreekey=</a:t>
            </a:r>
            <a:r>
              <a:rPr lang="ja-JP" altLang="en-US" dirty="0" smtClean="0">
                <a:hlinkClick r:id="rId3"/>
              </a:rPr>
              <a:t>310121A181A2C</a:t>
            </a:r>
            <a:endParaRPr lang="en-US" altLang="ja-JP" dirty="0" smtClean="0"/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67865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補足：オープンデータ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659606" y="1185922"/>
            <a:ext cx="7824788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b="1" dirty="0" smtClean="0">
                <a:solidFill>
                  <a:srgbClr val="00B050"/>
                </a:solidFill>
                <a:latin typeface="ＭＳ Ｐゴシック" panose="020B0600070205080204" pitchFamily="50" charset="-128"/>
              </a:rPr>
              <a:t>オープンデータとは、</a:t>
            </a:r>
            <a:endParaRPr lang="en-US" altLang="ja-JP" sz="2400" b="1" dirty="0" smtClean="0">
              <a:solidFill>
                <a:srgbClr val="00B050"/>
              </a:solidFill>
              <a:latin typeface="ＭＳ Ｐゴシック" panose="020B0600070205080204" pitchFamily="50" charset="-128"/>
            </a:endParaRPr>
          </a:p>
          <a:p>
            <a:r>
              <a:rPr lang="ja-JP" altLang="en-US" sz="1600" b="1" dirty="0" smtClean="0">
                <a:solidFill>
                  <a:srgbClr val="1C1C1C"/>
                </a:solidFill>
                <a:latin typeface="ＭＳ Ｐゴシック" panose="020B0600070205080204" pitchFamily="50" charset="-128"/>
              </a:rPr>
              <a:t>　</a:t>
            </a:r>
            <a:endParaRPr lang="en-US" altLang="ja-JP" sz="1600" b="1" dirty="0" smtClean="0">
              <a:solidFill>
                <a:srgbClr val="1C1C1C"/>
              </a:solidFill>
              <a:latin typeface="ＭＳ Ｐゴシック" panose="020B0600070205080204" pitchFamily="50" charset="-128"/>
            </a:endParaRPr>
          </a:p>
          <a:p>
            <a:r>
              <a:rPr lang="ja-JP" altLang="en-US" sz="1600" b="1" dirty="0">
                <a:solidFill>
                  <a:srgbClr val="1C1C1C"/>
                </a:solidFill>
                <a:latin typeface="ＭＳ Ｐゴシック" panose="020B0600070205080204" pitchFamily="50" charset="-128"/>
              </a:rPr>
              <a:t>　</a:t>
            </a:r>
            <a:r>
              <a:rPr lang="ja-JP" altLang="en-US" sz="1600" b="1" dirty="0" smtClean="0">
                <a:solidFill>
                  <a:srgbClr val="1C1C1C"/>
                </a:solidFill>
                <a:latin typeface="ＭＳ Ｐゴシック" panose="020B0600070205080204" pitchFamily="50" charset="-128"/>
              </a:rPr>
              <a:t>政府</a:t>
            </a:r>
            <a:r>
              <a:rPr lang="ja-JP" altLang="en-US" sz="1600" b="1" dirty="0">
                <a:solidFill>
                  <a:srgbClr val="1C1C1C"/>
                </a:solidFill>
                <a:latin typeface="ＭＳ Ｐゴシック" panose="020B0600070205080204" pitchFamily="50" charset="-128"/>
              </a:rPr>
              <a:t>において、オープンデータとは、「機械判読に適したデータ形式で、二次利用が可能な利用ルールで公開されたデータ」であり「人手を多くかけずにデータの二次利用を可能とするもの」のことを言います。</a:t>
            </a:r>
            <a:r>
              <a:rPr lang="ja-JP" altLang="en-US" sz="1600" b="1" dirty="0"/>
              <a:t/>
            </a:r>
            <a:br>
              <a:rPr lang="ja-JP" altLang="en-US" sz="1600" b="1" dirty="0"/>
            </a:br>
            <a:r>
              <a:rPr lang="ja-JP" altLang="en-US" sz="1600" b="1" dirty="0">
                <a:solidFill>
                  <a:srgbClr val="1C1C1C"/>
                </a:solidFill>
                <a:latin typeface="ＭＳ Ｐゴシック" panose="020B0600070205080204" pitchFamily="50" charset="-128"/>
              </a:rPr>
              <a:t>　ここでは、オープンデータの意義、目的等について説明します</a:t>
            </a:r>
            <a:r>
              <a:rPr lang="ja-JP" altLang="en-US" sz="1600" b="1" dirty="0" smtClean="0">
                <a:solidFill>
                  <a:srgbClr val="1C1C1C"/>
                </a:solidFill>
                <a:latin typeface="ＭＳ Ｐゴシック" panose="020B0600070205080204" pitchFamily="50" charset="-128"/>
              </a:rPr>
              <a:t>。</a:t>
            </a:r>
            <a:endParaRPr lang="en-US" altLang="ja-JP" sz="1600" b="1" dirty="0" smtClean="0">
              <a:solidFill>
                <a:srgbClr val="1C1C1C"/>
              </a:solidFill>
              <a:latin typeface="ＭＳ Ｐゴシック" panose="020B0600070205080204" pitchFamily="50" charset="-128"/>
            </a:endParaRPr>
          </a:p>
          <a:p>
            <a:endParaRPr lang="en-US" altLang="ja-JP" sz="1600" b="1" dirty="0" smtClean="0">
              <a:solidFill>
                <a:srgbClr val="1C1C1C"/>
              </a:solidFill>
              <a:latin typeface="ＭＳ Ｐゴシック" panose="020B0600070205080204" pitchFamily="50" charset="-128"/>
            </a:endParaRPr>
          </a:p>
          <a:p>
            <a:pPr algn="r"/>
            <a:r>
              <a:rPr lang="ja-JP" altLang="en-US" sz="1400" b="1" dirty="0" smtClean="0">
                <a:solidFill>
                  <a:srgbClr val="1C1C1C"/>
                </a:solidFill>
                <a:latin typeface="ＭＳ Ｐゴシック" panose="020B0600070205080204" pitchFamily="50" charset="-128"/>
              </a:rPr>
              <a:t>総務省　オープンデータ戦略の推進より引用（</a:t>
            </a:r>
            <a:r>
              <a:rPr lang="en-US" altLang="ja-JP" sz="1400" b="1" dirty="0">
                <a:solidFill>
                  <a:srgbClr val="1C1C1C"/>
                </a:solidFill>
                <a:latin typeface="ＭＳ Ｐゴシック" panose="020B0600070205080204" pitchFamily="50" charset="-128"/>
              </a:rPr>
              <a:t>http://www.soumu.go.jp/menu_seisaku/ictseisaku/ictriyou/opendata/</a:t>
            </a:r>
            <a:r>
              <a:rPr lang="ja-JP" altLang="en-US" sz="1400" b="1" dirty="0" smtClean="0">
                <a:solidFill>
                  <a:srgbClr val="1C1C1C"/>
                </a:solidFill>
                <a:latin typeface="ＭＳ Ｐゴシック" panose="020B0600070205080204" pitchFamily="50" charset="-128"/>
              </a:rPr>
              <a:t>）</a:t>
            </a:r>
            <a:endParaRPr lang="ja-JP" altLang="en-US" sz="1400" b="1" dirty="0"/>
          </a:p>
        </p:txBody>
      </p:sp>
      <p:sp>
        <p:nvSpPr>
          <p:cNvPr id="4" name="右矢印 3"/>
          <p:cNvSpPr/>
          <p:nvPr/>
        </p:nvSpPr>
        <p:spPr>
          <a:xfrm>
            <a:off x="1581150" y="4248150"/>
            <a:ext cx="571500" cy="561975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428875" y="4248150"/>
            <a:ext cx="5883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dirty="0"/>
              <a:t>自治体</a:t>
            </a:r>
            <a:r>
              <a:rPr kumimoji="1" lang="ja-JP" altLang="en-US" sz="1800" dirty="0" smtClean="0"/>
              <a:t>が、様々な情報を</a:t>
            </a:r>
            <a:r>
              <a:rPr kumimoji="1" lang="en-US" altLang="ja-JP" sz="1800" dirty="0" smtClean="0"/>
              <a:t>CSV</a:t>
            </a:r>
            <a:r>
              <a:rPr kumimoji="1" lang="ja-JP" altLang="en-US" sz="1800" dirty="0" err="1" smtClean="0"/>
              <a:t>、</a:t>
            </a:r>
            <a:r>
              <a:rPr kumimoji="1" lang="en-US" altLang="ja-JP" sz="1800" dirty="0" smtClean="0"/>
              <a:t>Shape</a:t>
            </a:r>
            <a:r>
              <a:rPr kumimoji="1" lang="ja-JP" altLang="en-US" sz="1800" dirty="0" smtClean="0"/>
              <a:t>データで配信している</a:t>
            </a:r>
            <a:endParaRPr kumimoji="1" lang="en-US" altLang="ja-JP" sz="1800" dirty="0" smtClean="0"/>
          </a:p>
          <a:p>
            <a:r>
              <a:rPr lang="ja-JP" altLang="en-US" sz="1800" dirty="0" smtClean="0"/>
              <a:t>オープンデータを利用した地図アプリなども普及している</a:t>
            </a:r>
            <a:endParaRPr kumimoji="1"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192930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3884622" y="5254181"/>
            <a:ext cx="1508105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hlinkClick r:id="rId2"/>
              </a:rPr>
              <a:t>http://citydata.jp</a:t>
            </a:r>
            <a:r>
              <a:rPr lang="ja-JP" altLang="en-US" dirty="0" smtClean="0">
                <a:hlinkClick r:id="rId2"/>
              </a:rPr>
              <a:t>/</a:t>
            </a:r>
            <a:endParaRPr lang="en-US" altLang="ja-JP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4025" y="689706"/>
            <a:ext cx="5695950" cy="455676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442777" y="238080"/>
            <a:ext cx="6258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オープンデータのデータベースサイト、市町村ごとにまとめられている</a:t>
            </a:r>
            <a:endParaRPr kumimoji="1" lang="ja-JP" altLang="en-US" sz="1600" b="1" dirty="0"/>
          </a:p>
        </p:txBody>
      </p:sp>
      <p:sp>
        <p:nvSpPr>
          <p:cNvPr id="6" name="正方形/長方形 5"/>
          <p:cNvSpPr/>
          <p:nvPr/>
        </p:nvSpPr>
        <p:spPr>
          <a:xfrm>
            <a:off x="2876550" y="2162175"/>
            <a:ext cx="2714625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76735" y="5335355"/>
            <a:ext cx="3424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鯖江市のオープンデータを閲覧する。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487805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24" y="1621260"/>
            <a:ext cx="4267200" cy="341376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3077747" y="1000766"/>
            <a:ext cx="3007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福井県鯖江市のオープンデータ</a:t>
            </a:r>
            <a:endParaRPr kumimoji="1" lang="ja-JP" altLang="en-US" sz="1600" b="1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2025" y="1621260"/>
            <a:ext cx="4267200" cy="341376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047750" y="3099539"/>
            <a:ext cx="2029997" cy="377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>
            <a:stCxn id="6" idx="3"/>
          </p:cNvCxnSpPr>
          <p:nvPr/>
        </p:nvCxnSpPr>
        <p:spPr>
          <a:xfrm>
            <a:off x="3077747" y="3288082"/>
            <a:ext cx="2065753" cy="4704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6905625" y="4166286"/>
            <a:ext cx="382172" cy="1485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875156" y="5264959"/>
            <a:ext cx="3268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err="1" smtClean="0"/>
              <a:t>さばえ</a:t>
            </a:r>
            <a:r>
              <a:rPr kumimoji="1" lang="ja-JP" altLang="en-US" sz="1600" b="1" dirty="0" smtClean="0"/>
              <a:t>トイレ情報をダウンロードする</a:t>
            </a:r>
            <a:endParaRPr kumimoji="1" lang="ja-JP" altLang="en-US" sz="1600" b="1" dirty="0"/>
          </a:p>
        </p:txBody>
      </p:sp>
      <p:sp>
        <p:nvSpPr>
          <p:cNvPr id="12" name="正方形/長方形 11"/>
          <p:cNvSpPr/>
          <p:nvPr/>
        </p:nvSpPr>
        <p:spPr>
          <a:xfrm>
            <a:off x="152399" y="97320"/>
            <a:ext cx="53799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</a:rPr>
              <a:t>オープンデータのダウンロード</a:t>
            </a:r>
            <a:endParaRPr lang="en-US" altLang="ja-JP" sz="32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181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866"/>
          <a:stretch/>
        </p:blipFill>
        <p:spPr>
          <a:xfrm>
            <a:off x="78894" y="1216686"/>
            <a:ext cx="4329738" cy="3239125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538"/>
          <a:stretch/>
        </p:blipFill>
        <p:spPr>
          <a:xfrm>
            <a:off x="4705350" y="1216686"/>
            <a:ext cx="4362450" cy="3241014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492998" y="705491"/>
            <a:ext cx="815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ダウンロードしたエクセルを開くと、</a:t>
            </a:r>
            <a:r>
              <a:rPr kumimoji="1" lang="ja-JP" altLang="en-US" sz="1600" b="1" u="sng" dirty="0" smtClean="0"/>
              <a:t>トイレの設置場所の名称</a:t>
            </a:r>
            <a:r>
              <a:rPr kumimoji="1" lang="ja-JP" altLang="en-US" sz="1600" b="1" dirty="0" smtClean="0"/>
              <a:t>や</a:t>
            </a:r>
            <a:r>
              <a:rPr kumimoji="1" lang="ja-JP" altLang="en-US" sz="1600" b="1" u="sng" dirty="0" smtClean="0"/>
              <a:t>緯度経度</a:t>
            </a:r>
            <a:r>
              <a:rPr kumimoji="1" lang="ja-JP" altLang="en-US" sz="1600" b="1" dirty="0" smtClean="0"/>
              <a:t>が記入されている</a:t>
            </a:r>
            <a:endParaRPr kumimoji="1" lang="ja-JP" altLang="en-US" sz="1600" b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005435" y="4810766"/>
            <a:ext cx="60623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名前をつけて保存で</a:t>
            </a:r>
            <a:r>
              <a:rPr kumimoji="1" lang="en-US" altLang="ja-JP" sz="1600" b="1" dirty="0" smtClean="0"/>
              <a:t>CSV</a:t>
            </a:r>
            <a:r>
              <a:rPr kumimoji="1" lang="ja-JP" altLang="en-US" sz="1600" b="1" dirty="0" smtClean="0"/>
              <a:t>形式にすると、</a:t>
            </a:r>
            <a:r>
              <a:rPr kumimoji="1" lang="en-US" altLang="ja-JP" sz="1600" b="1" dirty="0" smtClean="0"/>
              <a:t>QGIS</a:t>
            </a:r>
            <a:r>
              <a:rPr kumimoji="1" lang="ja-JP" altLang="en-US" sz="1600" b="1" dirty="0" smtClean="0"/>
              <a:t>で読み込むことができる</a:t>
            </a:r>
            <a:endParaRPr kumimoji="1" lang="ja-JP" altLang="en-US" sz="1600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1104900" y="2323678"/>
            <a:ext cx="485775" cy="20387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5734051" y="2323678"/>
            <a:ext cx="933450" cy="20387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/>
          <p:nvPr/>
        </p:nvCxnSpPr>
        <p:spPr>
          <a:xfrm flipH="1">
            <a:off x="1514475" y="981445"/>
            <a:ext cx="3734972" cy="12469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H="1">
            <a:off x="6200776" y="1012745"/>
            <a:ext cx="117032" cy="12469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994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2568311"/>
            <a:ext cx="7886700" cy="505354"/>
          </a:xfrm>
        </p:spPr>
        <p:txBody>
          <a:bodyPr>
            <a:noAutofit/>
          </a:bodyPr>
          <a:lstStyle/>
          <a:p>
            <a:pPr algn="ctr"/>
            <a:r>
              <a:rPr lang="ja-JP" altLang="ja-JP" sz="3200" dirty="0" smtClean="0">
                <a:solidFill>
                  <a:srgbClr val="0070C0"/>
                </a:solidFill>
              </a:rPr>
              <a:t>国</a:t>
            </a:r>
            <a:r>
              <a:rPr lang="ja-JP" altLang="ja-JP" sz="3200" dirty="0">
                <a:solidFill>
                  <a:srgbClr val="0070C0"/>
                </a:solidFill>
              </a:rPr>
              <a:t>・地方自治体の</a:t>
            </a:r>
            <a:r>
              <a:rPr lang="en-US" altLang="ja-JP" sz="3200" dirty="0">
                <a:solidFill>
                  <a:srgbClr val="0070C0"/>
                </a:solidFill>
              </a:rPr>
              <a:t>GIS</a:t>
            </a:r>
            <a:r>
              <a:rPr lang="ja-JP" altLang="ja-JP" sz="3200" dirty="0" smtClean="0">
                <a:solidFill>
                  <a:srgbClr val="0070C0"/>
                </a:solidFill>
              </a:rPr>
              <a:t>データ</a:t>
            </a:r>
            <a:r>
              <a:rPr lang="ja-JP" altLang="en-US" sz="3200" dirty="0" smtClean="0">
                <a:solidFill>
                  <a:srgbClr val="0070C0"/>
                </a:solidFill>
              </a:rPr>
              <a:t>のダウンロード</a:t>
            </a:r>
            <a:endParaRPr kumimoji="1" lang="ja-JP" alt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903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7272" y="167372"/>
            <a:ext cx="8772525" cy="505354"/>
          </a:xfrm>
        </p:spPr>
        <p:txBody>
          <a:bodyPr>
            <a:normAutofit fontScale="90000"/>
          </a:bodyPr>
          <a:lstStyle/>
          <a:p>
            <a:r>
              <a:rPr lang="ja-JP" altLang="en-US" u="none" dirty="0">
                <a:solidFill>
                  <a:srgbClr val="0070C0"/>
                </a:solidFill>
              </a:rPr>
              <a:t>①</a:t>
            </a:r>
            <a:r>
              <a:rPr lang="ja-JP" altLang="en-US" u="none" dirty="0" smtClean="0">
                <a:solidFill>
                  <a:srgbClr val="0070C0"/>
                </a:solidFill>
              </a:rPr>
              <a:t>国土</a:t>
            </a:r>
            <a:r>
              <a:rPr lang="ja-JP" altLang="en-US" u="none" dirty="0">
                <a:solidFill>
                  <a:srgbClr val="0070C0"/>
                </a:solidFill>
              </a:rPr>
              <a:t>交通省の</a:t>
            </a:r>
            <a:r>
              <a:rPr lang="en-US" altLang="ja-JP" u="none" dirty="0">
                <a:solidFill>
                  <a:srgbClr val="0070C0"/>
                </a:solidFill>
              </a:rPr>
              <a:t>GIS</a:t>
            </a:r>
            <a:r>
              <a:rPr lang="ja-JP" altLang="en-US" u="none" dirty="0" smtClean="0">
                <a:solidFill>
                  <a:srgbClr val="0070C0"/>
                </a:solidFill>
              </a:rPr>
              <a:t>データ　</a:t>
            </a:r>
            <a:r>
              <a:rPr lang="en-US" altLang="ja-JP" b="1" u="none" dirty="0" smtClean="0">
                <a:solidFill>
                  <a:srgbClr val="0070C0"/>
                </a:solidFill>
              </a:rPr>
              <a:t>A.</a:t>
            </a:r>
            <a:r>
              <a:rPr lang="ja-JP" altLang="en-US" b="1" u="none" dirty="0" smtClean="0">
                <a:solidFill>
                  <a:srgbClr val="0070C0"/>
                </a:solidFill>
              </a:rPr>
              <a:t>国土</a:t>
            </a:r>
            <a:r>
              <a:rPr lang="ja-JP" altLang="en-US" b="1" u="none" dirty="0">
                <a:solidFill>
                  <a:srgbClr val="0070C0"/>
                </a:solidFill>
              </a:rPr>
              <a:t>地理院の</a:t>
            </a:r>
            <a:r>
              <a:rPr lang="en-US" altLang="ja-JP" b="1" u="none" dirty="0">
                <a:solidFill>
                  <a:srgbClr val="0070C0"/>
                </a:solidFill>
              </a:rPr>
              <a:t>GIS</a:t>
            </a:r>
            <a:r>
              <a:rPr lang="ja-JP" altLang="en-US" b="1" u="none" dirty="0" smtClean="0">
                <a:solidFill>
                  <a:srgbClr val="0070C0"/>
                </a:solidFill>
              </a:rPr>
              <a:t>データ</a:t>
            </a:r>
            <a:endParaRPr kumimoji="1" lang="ja-JP" altLang="en-US" u="none" dirty="0">
              <a:solidFill>
                <a:srgbClr val="0070C0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61" y="1090722"/>
            <a:ext cx="5344042" cy="4108232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3804070" y="696541"/>
            <a:ext cx="54044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hlinkClick r:id="rId3"/>
              </a:rPr>
              <a:t>http://www.gsi.go.jp</a:t>
            </a:r>
            <a:r>
              <a:rPr lang="ja-JP" altLang="en-US" sz="1600" b="1" dirty="0" smtClean="0">
                <a:hlinkClick r:id="rId3"/>
              </a:rPr>
              <a:t>/</a:t>
            </a:r>
            <a:r>
              <a:rPr lang="ja-JP" altLang="en-US" sz="1600" b="1" dirty="0" smtClean="0"/>
              <a:t>　国土地理院のサイトにアクセスする。</a:t>
            </a:r>
            <a:endParaRPr lang="en-US" altLang="ja-JP" sz="1600" b="1" dirty="0" smtClean="0"/>
          </a:p>
        </p:txBody>
      </p:sp>
      <p:sp>
        <p:nvSpPr>
          <p:cNvPr id="9" name="正方形/長方形 8"/>
          <p:cNvSpPr/>
          <p:nvPr/>
        </p:nvSpPr>
        <p:spPr>
          <a:xfrm>
            <a:off x="2514600" y="1704975"/>
            <a:ext cx="727074" cy="138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3535" y="2100201"/>
            <a:ext cx="4520465" cy="3475107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6484031" y="3101296"/>
            <a:ext cx="1585912" cy="5027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矢印コネクタ 4"/>
          <p:cNvCxnSpPr/>
          <p:nvPr/>
        </p:nvCxnSpPr>
        <p:spPr>
          <a:xfrm>
            <a:off x="3251199" y="1797051"/>
            <a:ext cx="3232832" cy="13477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 flipH="1">
            <a:off x="3210586" y="979467"/>
            <a:ext cx="1426501" cy="5673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正方形/長方形 2"/>
          <p:cNvSpPr/>
          <p:nvPr/>
        </p:nvSpPr>
        <p:spPr>
          <a:xfrm>
            <a:off x="5724525" y="1090722"/>
            <a:ext cx="34194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b="1" dirty="0"/>
              <a:t>地図・空中写真・地理調査をクリックし、基盤地図情報をクリックする。</a:t>
            </a:r>
          </a:p>
        </p:txBody>
      </p:sp>
    </p:spTree>
    <p:extLst>
      <p:ext uri="{BB962C8B-B14F-4D97-AF65-F5344CB8AC3E}">
        <p14:creationId xmlns:p14="http://schemas.microsoft.com/office/powerpoint/2010/main" val="579762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198"/>
            <a:ext cx="6098774" cy="4688432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61257" y="1349830"/>
            <a:ext cx="1219199" cy="8127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9403" y="1608910"/>
            <a:ext cx="5341256" cy="410609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4085772" y="3773715"/>
            <a:ext cx="645886" cy="17417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4085771" y="3439886"/>
            <a:ext cx="834571" cy="1930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1488874" y="1850505"/>
            <a:ext cx="2511626" cy="15893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 flipH="1">
            <a:off x="2552700" y="3947886"/>
            <a:ext cx="1447800" cy="63363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189841" y="4581525"/>
            <a:ext cx="3810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登録をしていない場合は、新規登録を行う</a:t>
            </a:r>
            <a:endParaRPr kumimoji="1" lang="ja-JP" altLang="en-US" sz="1600" b="1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963133" y="3324509"/>
            <a:ext cx="1431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ログインを行う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254053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631543" cy="432924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4422" y="1932396"/>
            <a:ext cx="4618375" cy="3550376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4146410" y="756420"/>
            <a:ext cx="2800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ログイン</a:t>
            </a:r>
            <a:r>
              <a:rPr kumimoji="1" lang="en-US" altLang="ja-JP" sz="1600" b="1" dirty="0" smtClean="0"/>
              <a:t>ID </a:t>
            </a:r>
            <a:r>
              <a:rPr kumimoji="1" lang="ja-JP" altLang="en-US" sz="1600" b="1" dirty="0" smtClean="0"/>
              <a:t>とパスワードを入力</a:t>
            </a:r>
            <a:endParaRPr kumimoji="1" lang="ja-JP" altLang="en-US" sz="1600" b="1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2705100" y="1152525"/>
            <a:ext cx="1695450" cy="15811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6100082" y="3745684"/>
            <a:ext cx="1030783" cy="2262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505337" y="698868"/>
            <a:ext cx="2536120" cy="4536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6015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"/>
          <a:stretch/>
        </p:blipFill>
        <p:spPr>
          <a:xfrm>
            <a:off x="1342693" y="136298"/>
            <a:ext cx="7207582" cy="5521552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013857" y="1819161"/>
            <a:ext cx="1462768" cy="10018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946484" y="1247775"/>
            <a:ext cx="24112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DEM</a:t>
            </a:r>
            <a:r>
              <a:rPr kumimoji="1" lang="ja-JP" altLang="en-US" sz="1600" b="1" dirty="0" smtClean="0"/>
              <a:t>がダウンロードできる</a:t>
            </a:r>
            <a:endParaRPr kumimoji="1" lang="ja-JP" altLang="en-US" sz="1600" b="1" dirty="0"/>
          </a:p>
        </p:txBody>
      </p:sp>
      <p:cxnSp>
        <p:nvCxnSpPr>
          <p:cNvPr id="9" name="直線コネクタ 8"/>
          <p:cNvCxnSpPr/>
          <p:nvPr/>
        </p:nvCxnSpPr>
        <p:spPr>
          <a:xfrm flipV="1">
            <a:off x="4705350" y="1586329"/>
            <a:ext cx="485775" cy="3853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227087" y="3097213"/>
            <a:ext cx="1696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 smtClean="0"/>
              <a:t>基盤地図情報基本項目をクリック</a:t>
            </a:r>
            <a:endParaRPr kumimoji="1" lang="ja-JP" altLang="en-US" sz="1600" b="1" dirty="0"/>
          </a:p>
        </p:txBody>
      </p:sp>
      <p:cxnSp>
        <p:nvCxnSpPr>
          <p:cNvPr id="11" name="直線コネクタ 10"/>
          <p:cNvCxnSpPr>
            <a:stCxn id="10" idx="0"/>
          </p:cNvCxnSpPr>
          <p:nvPr/>
        </p:nvCxnSpPr>
        <p:spPr>
          <a:xfrm flipV="1">
            <a:off x="1075569" y="2419350"/>
            <a:ext cx="848481" cy="6778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33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343145" cy="410754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481" y="2458700"/>
            <a:ext cx="4600319" cy="248654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7713" y="4476749"/>
            <a:ext cx="3585029" cy="1109209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486162" y="1498968"/>
            <a:ext cx="3685788" cy="22062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013491" y="909204"/>
            <a:ext cx="4369320" cy="5245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ダウンロードしたい基盤地図情報基本項目にチェックをいれ場所を選択し 次へ をクリックする。</a:t>
            </a:r>
            <a:endParaRPr kumimoji="1" lang="ja-JP" altLang="en-US" b="1" dirty="0"/>
          </a:p>
        </p:txBody>
      </p:sp>
      <p:cxnSp>
        <p:nvCxnSpPr>
          <p:cNvPr id="10" name="直線矢印コネクタ 9"/>
          <p:cNvCxnSpPr/>
          <p:nvPr/>
        </p:nvCxnSpPr>
        <p:spPr>
          <a:xfrm>
            <a:off x="4233293" y="3132251"/>
            <a:ext cx="636363" cy="4685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5791875" y="4287931"/>
            <a:ext cx="3190875" cy="5245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全てチェックをクリックし、まとめてダウンロードをクリックする。</a:t>
            </a:r>
            <a:endParaRPr kumimoji="1" lang="ja-JP" altLang="en-US" b="1" dirty="0"/>
          </a:p>
        </p:txBody>
      </p:sp>
      <p:cxnSp>
        <p:nvCxnSpPr>
          <p:cNvPr id="14" name="直線矢印コネクタ 13"/>
          <p:cNvCxnSpPr/>
          <p:nvPr/>
        </p:nvCxnSpPr>
        <p:spPr>
          <a:xfrm flipH="1">
            <a:off x="3676650" y="4686300"/>
            <a:ext cx="838619" cy="2589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1396290" y="5406582"/>
            <a:ext cx="4232985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/>
              <a:t>Zip</a:t>
            </a:r>
            <a:r>
              <a:rPr lang="ja-JP" altLang="en-US" b="1" dirty="0"/>
              <a:t>ファイルを解凍し、中のファイルを確認する。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073504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25" y="1393669"/>
            <a:ext cx="5324476" cy="409319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5850" y="1912620"/>
            <a:ext cx="3657600" cy="281178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314324" y="64385"/>
            <a:ext cx="7667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</a:rPr>
              <a:t>基盤地図情報ビューアをダウンロードする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891346" y="4348666"/>
            <a:ext cx="3615923" cy="404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 flipV="1">
            <a:off x="4507269" y="4534614"/>
            <a:ext cx="641312" cy="162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5646230" y="4724400"/>
            <a:ext cx="3497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ファイルを解凍し</a:t>
            </a:r>
            <a:r>
              <a:rPr kumimoji="1" lang="en-US" altLang="ja-JP" sz="1600" b="1" dirty="0" smtClean="0"/>
              <a:t>.exe</a:t>
            </a:r>
            <a:r>
              <a:rPr kumimoji="1" lang="ja-JP" altLang="en-US" sz="1600" b="1" dirty="0" smtClean="0"/>
              <a:t>ファイルを開くと、ビューアが立ち上がる</a:t>
            </a:r>
            <a:endParaRPr kumimoji="1" lang="ja-JP" altLang="en-US" sz="1600" b="1" dirty="0"/>
          </a:p>
        </p:txBody>
      </p:sp>
      <p:sp>
        <p:nvSpPr>
          <p:cNvPr id="9" name="正方形/長方形 8"/>
          <p:cNvSpPr/>
          <p:nvPr/>
        </p:nvSpPr>
        <p:spPr>
          <a:xfrm>
            <a:off x="1" y="807305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>
                <a:hlinkClick r:id="rId4"/>
              </a:rPr>
              <a:t>http://</a:t>
            </a:r>
            <a:r>
              <a:rPr lang="en-US" altLang="ja-JP" sz="1600" dirty="0" smtClean="0">
                <a:hlinkClick r:id="rId4"/>
              </a:rPr>
              <a:t>fgd.gsi.go.jp/download/menu.php</a:t>
            </a:r>
            <a:r>
              <a:rPr lang="en-US" altLang="ja-JP" sz="1600" dirty="0" smtClean="0"/>
              <a:t> </a:t>
            </a:r>
            <a:r>
              <a:rPr lang="ja-JP" altLang="en-US" sz="1600" dirty="0" smtClean="0"/>
              <a:t>から</a:t>
            </a:r>
            <a:r>
              <a:rPr lang="ja-JP" altLang="en-US" sz="1600" dirty="0"/>
              <a:t>ビューアをダウンロードし、データを</a:t>
            </a:r>
            <a:r>
              <a:rPr lang="en-US" altLang="ja-JP" sz="1600" dirty="0"/>
              <a:t>shape</a:t>
            </a:r>
            <a:r>
              <a:rPr lang="ja-JP" altLang="en-US" sz="1600" dirty="0"/>
              <a:t>ファイルに変換する。</a:t>
            </a:r>
            <a:endParaRPr lang="en-US" altLang="ja-JP" sz="1800" dirty="0"/>
          </a:p>
        </p:txBody>
      </p:sp>
    </p:spTree>
    <p:extLst>
      <p:ext uri="{BB962C8B-B14F-4D97-AF65-F5344CB8AC3E}">
        <p14:creationId xmlns:p14="http://schemas.microsoft.com/office/powerpoint/2010/main" val="1620524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1047</TotalTime>
  <Words>755</Words>
  <Application>Microsoft Office PowerPoint</Application>
  <PresentationFormat>画面に合わせる (16:10)</PresentationFormat>
  <Paragraphs>114</Paragraphs>
  <Slides>29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29</vt:i4>
      </vt:variant>
    </vt:vector>
  </HeadingPairs>
  <TitlesOfParts>
    <vt:vector size="34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既存データの地図データと属性データ</vt:lpstr>
      <vt:lpstr>国・地方自治体のGISデータのダウンロード</vt:lpstr>
      <vt:lpstr>①国土交通省のGISデータ　A.国土地理院のGISデータ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②国土交通省のGISデータ　B.国土数値情報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③総務省のGISデータ</vt:lpstr>
      <vt:lpstr>PowerPoint プレゼンテーション</vt:lpstr>
      <vt:lpstr>PowerPoint プレゼンテーション</vt:lpstr>
      <vt:lpstr>属性データを地図化するためのデータ</vt:lpstr>
      <vt:lpstr>地方自治体のGISデータ</vt:lpstr>
      <vt:lpstr>補足：オープンデータ</vt:lpstr>
      <vt:lpstr>PowerPoint プレゼンテーション</vt:lpstr>
      <vt:lpstr>PowerPoint プレゼンテーション</vt:lpstr>
      <vt:lpstr>PowerPoint プレゼンテーション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61</cp:revision>
  <dcterms:created xsi:type="dcterms:W3CDTF">2015-06-26T03:04:37Z</dcterms:created>
  <dcterms:modified xsi:type="dcterms:W3CDTF">2016-03-15T06:54:28Z</dcterms:modified>
</cp:coreProperties>
</file>